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</p:sldIdLst>
  <p:sldSz cy="5143500" cx="9144000"/>
  <p:notesSz cx="6858000" cy="9144000"/>
  <p:embeddedFontLst>
    <p:embeddedFont>
      <p:font typeface="Raleway"/>
      <p:regular r:id="rId75"/>
      <p:bold r:id="rId76"/>
      <p:italic r:id="rId77"/>
      <p:boldItalic r:id="rId78"/>
    </p:embeddedFont>
    <p:embeddedFont>
      <p:font typeface="Lato"/>
      <p:regular r:id="rId79"/>
      <p:bold r:id="rId80"/>
      <p:italic r:id="rId81"/>
      <p:boldItalic r:id="rId8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80" Type="http://schemas.openxmlformats.org/officeDocument/2006/relationships/font" Target="fonts/Lato-bold.fntdata"/><Relationship Id="rId82" Type="http://schemas.openxmlformats.org/officeDocument/2006/relationships/font" Target="fonts/Lato-boldItalic.fntdata"/><Relationship Id="rId81" Type="http://schemas.openxmlformats.org/officeDocument/2006/relationships/font" Target="fonts/Lato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31" Type="http://schemas.openxmlformats.org/officeDocument/2006/relationships/slide" Target="slides/slide26.xml"/><Relationship Id="rId75" Type="http://schemas.openxmlformats.org/officeDocument/2006/relationships/font" Target="fonts/Raleway-regular.fntdata"/><Relationship Id="rId30" Type="http://schemas.openxmlformats.org/officeDocument/2006/relationships/slide" Target="slides/slide25.xml"/><Relationship Id="rId74" Type="http://schemas.openxmlformats.org/officeDocument/2006/relationships/slide" Target="slides/slide69.xml"/><Relationship Id="rId33" Type="http://schemas.openxmlformats.org/officeDocument/2006/relationships/slide" Target="slides/slide28.xml"/><Relationship Id="rId77" Type="http://schemas.openxmlformats.org/officeDocument/2006/relationships/font" Target="fonts/Raleway-italic.fntdata"/><Relationship Id="rId32" Type="http://schemas.openxmlformats.org/officeDocument/2006/relationships/slide" Target="slides/slide27.xml"/><Relationship Id="rId76" Type="http://schemas.openxmlformats.org/officeDocument/2006/relationships/font" Target="fonts/Raleway-bold.fntdata"/><Relationship Id="rId35" Type="http://schemas.openxmlformats.org/officeDocument/2006/relationships/slide" Target="slides/slide30.xml"/><Relationship Id="rId79" Type="http://schemas.openxmlformats.org/officeDocument/2006/relationships/font" Target="fonts/Lato-regular.fntdata"/><Relationship Id="rId34" Type="http://schemas.openxmlformats.org/officeDocument/2006/relationships/slide" Target="slides/slide29.xml"/><Relationship Id="rId78" Type="http://schemas.openxmlformats.org/officeDocument/2006/relationships/font" Target="fonts/Raleway-boldItalic.fntdata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slide" Target="slides/slide63.xml"/><Relationship Id="rId23" Type="http://schemas.openxmlformats.org/officeDocument/2006/relationships/slide" Target="slides/slide18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slide" Target="slides/slide6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b9a0b07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b9a0b07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62aeac979c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62aeac979c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d5b15f0a3_5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d5b15f0a3_5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d251bb473_0_6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d251bb473_0_6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63690d9c28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63690d9c28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63690d9c28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63690d9c28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63690d9c28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63690d9c28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63690d9c28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63690d9c28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63690d9c28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63690d9c28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63690d9c28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63690d9c28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63690d9c28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63690d9c28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62a555c618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62a555c61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63690d9c28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63690d9c28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63690d9c28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63690d9c28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63690d9c28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63690d9c28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63690d9c28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63690d9c28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63690d9c28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63690d9c28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60b54f9c3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60b54f9c3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63690d9c2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63690d9c2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63690d9c28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63690d9c28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63690d9c28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63690d9c28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60b54f9c32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60b54f9c32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62aeac979c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62aeac979c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60b54f9c32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60b54f9c32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60b54f9c32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60b54f9c32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60b54f9c32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60b54f9c32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60b54f9c32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60b54f9c32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723630543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723630543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6366b0fa04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6366b0fa04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6366b0fa04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6366b0fa04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6366b0fa04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6366b0fa04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6366b0fa04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6366b0fa04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6366b0fa04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6366b0fa04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62aeac979c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62aeac979c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6366b0fa04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6366b0fa04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6366b0fa04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6366b0fa04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6366b0fa04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6366b0fa04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63690d9c28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63690d9c28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63690d9c28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63690d9c28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63690d9c28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63690d9c28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63690d9c28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63690d9c28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63690d9c28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63690d9c28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63690d9c28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63690d9c28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63690d9c28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63690d9c28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62aeac979c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62aeac979c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63690d9c28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63690d9c28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63690d9c28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63690d9c28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63690d9c28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63690d9c28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63690d9c28_2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63690d9c28_2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63690d9c28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63690d9c28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63690d9c28_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63690d9c28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63690d9c28_2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63690d9c28_2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63690d9c28_2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63690d9c28_2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63690d9c28_2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63690d9c28_2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63690d9c28_2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63690d9c28_2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62aeac979c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62aeac979c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63690d9c28_2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63690d9c28_2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63690d9c28_2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63690d9c28_2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63690d9c28_2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63690d9c28_2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63690d9c28_2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63690d9c28_2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63690d9c28_2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63690d9c28_2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63690d9c28_2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63690d9c28_2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63690d9c28_2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63690d9c28_2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63690d9c28_2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63690d9c28_2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63690d9c28_2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63690d9c28_2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63690d9c28_2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63690d9c28_2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d251bb473_0_6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d251bb473_0_6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62aeac979c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62aeac979c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62aeac979c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62aeac979c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" name="Google Shape;12;p2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Google Shape;61;p11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2" name="Google Shape;62;p11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3" name="Google Shape;63;p11"/>
          <p:cNvSpPr txBox="1"/>
          <p:nvPr>
            <p:ph hasCustomPrompt="1" type="title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1"/>
          <p:cNvSpPr txBox="1"/>
          <p:nvPr>
            <p:ph idx="1" type="body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5" name="Google Shape;65;p1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" name="Google Shape;18;p3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" name="Google Shape;19;p3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Google Shape;22;p4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" name="Google Shape;23;p4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" name="Google Shape;24;p4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" name="Google Shape;25;p4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Google Shape;29;p5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" name="Google Shape;30;p5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" name="Google Shape;31;p5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" name="Google Shape;32;p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" type="body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2" type="body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Google Shape;40;p7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7"/>
          <p:cNvSpPr txBox="1"/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" name="Google Shape;43;p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rgbClr val="353535"/>
        </a:solid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Google Shape;45;p8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6" name="Google Shape;46;p8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0" name="Google Shape;5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1" name="Google Shape;51;p9"/>
          <p:cNvSpPr txBox="1"/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9"/>
          <p:cNvSpPr txBox="1"/>
          <p:nvPr>
            <p:ph idx="1" type="subTitle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3" name="Google Shape;5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4" name="Google Shape;54;p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Google Shape;56;p10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7" name="Google Shape;57;p10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8" name="Google Shape;58;p10"/>
          <p:cNvSpPr txBox="1"/>
          <p:nvPr>
            <p:ph idx="1" type="body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59" name="Google Shape;59;p1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wiss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6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www.thegeekpub.com/wiki/list-of-arduino-sensors-and-modules/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9.gif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1.png"/><Relationship Id="rId4" Type="http://schemas.openxmlformats.org/officeDocument/2006/relationships/image" Target="../media/image44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4.gif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4.gif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3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0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3.gif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0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2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8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0.jp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29.jp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25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27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31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32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36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7.xml"/><Relationship Id="rId3" Type="http://schemas.openxmlformats.org/officeDocument/2006/relationships/hyperlink" Target="https://www.wikiwand.com/en/Analog_signal" TargetMode="External"/><Relationship Id="rId4" Type="http://schemas.openxmlformats.org/officeDocument/2006/relationships/hyperlink" Target="https://www.wikiwand.com/en/Microphone" TargetMode="External"/><Relationship Id="rId5" Type="http://schemas.openxmlformats.org/officeDocument/2006/relationships/hyperlink" Target="https://www.wikiwand.com/en/Digital_camera" TargetMode="External"/><Relationship Id="rId6" Type="http://schemas.openxmlformats.org/officeDocument/2006/relationships/hyperlink" Target="https://www.wikiwand.com/en/Digital_signal_(signal_processing)" TargetMode="Externa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39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35.png"/><Relationship Id="rId4" Type="http://schemas.openxmlformats.org/officeDocument/2006/relationships/image" Target="../media/image4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1.xml"/><Relationship Id="rId3" Type="http://schemas.openxmlformats.org/officeDocument/2006/relationships/hyperlink" Target="https://www.wikiwand.com/en/Digital_signal_(signal_processing)" TargetMode="External"/><Relationship Id="rId4" Type="http://schemas.openxmlformats.org/officeDocument/2006/relationships/hyperlink" Target="https://www.wikiwand.com/en/Analog_signal" TargetMode="Externa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43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37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42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45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 txBox="1"/>
          <p:nvPr>
            <p:ph type="ctrTitle"/>
          </p:nvPr>
        </p:nvSpPr>
        <p:spPr>
          <a:xfrm>
            <a:off x="728675" y="630225"/>
            <a:ext cx="79746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Internet of Things</a:t>
            </a:r>
            <a:br>
              <a:rPr lang="en"/>
            </a:br>
            <a:r>
              <a:rPr lang="en"/>
              <a:t>Workshop</a:t>
            </a:r>
            <a:endParaRPr/>
          </a:p>
        </p:txBody>
      </p:sp>
      <p:sp>
        <p:nvSpPr>
          <p:cNvPr id="73" name="Google Shape;73;p13"/>
          <p:cNvSpPr txBox="1"/>
          <p:nvPr>
            <p:ph idx="1" type="subTitle"/>
          </p:nvPr>
        </p:nvSpPr>
        <p:spPr>
          <a:xfrm>
            <a:off x="2371767" y="3356325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Nirma University, PRAVEG 2019</a:t>
            </a:r>
            <a:endParaRPr b="1" sz="2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2"/>
          <p:cNvSpPr txBox="1"/>
          <p:nvPr>
            <p:ph type="title"/>
          </p:nvPr>
        </p:nvSpPr>
        <p:spPr>
          <a:xfrm>
            <a:off x="283100" y="712150"/>
            <a:ext cx="8631600" cy="38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Physical Parameters?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Voltage</a:t>
            </a:r>
            <a:br>
              <a:rPr lang="en">
                <a:solidFill>
                  <a:schemeClr val="accent5"/>
                </a:solidFill>
              </a:rPr>
            </a:br>
            <a:r>
              <a:rPr lang="en">
                <a:solidFill>
                  <a:schemeClr val="accent5"/>
                </a:solidFill>
              </a:rPr>
              <a:t>Acceleration</a:t>
            </a:r>
            <a:endParaRPr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Distance</a:t>
            </a:r>
            <a:br>
              <a:rPr lang="en">
                <a:solidFill>
                  <a:schemeClr val="accent5"/>
                </a:solidFill>
              </a:rPr>
            </a:br>
            <a:r>
              <a:rPr lang="en">
                <a:solidFill>
                  <a:schemeClr val="accent5"/>
                </a:solidFill>
              </a:rPr>
              <a:t>Level</a:t>
            </a:r>
            <a:br>
              <a:rPr lang="en">
                <a:solidFill>
                  <a:schemeClr val="accent5"/>
                </a:solidFill>
              </a:rPr>
            </a:br>
            <a:endParaRPr>
              <a:solidFill>
                <a:schemeClr val="accent5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8141" y="100988"/>
            <a:ext cx="5953671" cy="494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4"/>
          <p:cNvSpPr txBox="1"/>
          <p:nvPr>
            <p:ph type="title"/>
          </p:nvPr>
        </p:nvSpPr>
        <p:spPr>
          <a:xfrm>
            <a:off x="260849" y="1158350"/>
            <a:ext cx="8622300" cy="38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Tell me j</a:t>
            </a:r>
            <a:r>
              <a:rPr lang="en">
                <a:solidFill>
                  <a:schemeClr val="accent5"/>
                </a:solidFill>
              </a:rPr>
              <a:t>ust five!</a:t>
            </a:r>
            <a:r>
              <a:rPr lang="en"/>
              <a:t> Which are there on your smartphone!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b="0" sz="24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2225" y="121250"/>
            <a:ext cx="51435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5"/>
          <p:cNvSpPr txBox="1"/>
          <p:nvPr/>
        </p:nvSpPr>
        <p:spPr>
          <a:xfrm>
            <a:off x="3003400" y="251647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Ultrasonic Sensor</a:t>
            </a:r>
            <a:endParaRPr b="1" sz="3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9400" y="23650"/>
            <a:ext cx="7590075" cy="5096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0750" y="251650"/>
            <a:ext cx="4762500" cy="4762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7"/>
          <p:cNvSpPr txBox="1"/>
          <p:nvPr/>
        </p:nvSpPr>
        <p:spPr>
          <a:xfrm>
            <a:off x="3003400" y="251650"/>
            <a:ext cx="47001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Microphone</a:t>
            </a:r>
            <a:r>
              <a:rPr b="1" lang="en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 Sensor</a:t>
            </a:r>
            <a:endParaRPr b="1" sz="3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2613" y="152400"/>
            <a:ext cx="6498772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6150" y="152400"/>
            <a:ext cx="6531700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7400" y="152400"/>
            <a:ext cx="661584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2275" y="339175"/>
            <a:ext cx="4838701" cy="4838701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31"/>
          <p:cNvSpPr txBox="1"/>
          <p:nvPr/>
        </p:nvSpPr>
        <p:spPr>
          <a:xfrm>
            <a:off x="3003400" y="251650"/>
            <a:ext cx="47001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DHT11</a:t>
            </a:r>
            <a:r>
              <a:rPr b="1" lang="en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 Sensor</a:t>
            </a:r>
            <a:endParaRPr b="1" sz="3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14"/>
          <p:cNvPicPr preferRelativeResize="0"/>
          <p:nvPr/>
        </p:nvPicPr>
        <p:blipFill rotWithShape="1">
          <a:blip r:embed="rId3">
            <a:alphaModFix/>
          </a:blip>
          <a:srcRect b="28906" l="-2230" r="2230" t="28906"/>
          <a:stretch/>
        </p:blipFill>
        <p:spPr>
          <a:xfrm>
            <a:off x="-594450" y="-75025"/>
            <a:ext cx="9674148" cy="5464973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4"/>
          <p:cNvSpPr/>
          <p:nvPr/>
        </p:nvSpPr>
        <p:spPr>
          <a:xfrm>
            <a:off x="4572000" y="180050"/>
            <a:ext cx="4547700" cy="4547700"/>
          </a:xfrm>
          <a:prstGeom prst="rect">
            <a:avLst/>
          </a:prstGeom>
          <a:solidFill>
            <a:srgbClr val="000000">
              <a:alpha val="769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14"/>
          <p:cNvSpPr txBox="1"/>
          <p:nvPr>
            <p:ph idx="4294967295" type="body"/>
          </p:nvPr>
        </p:nvSpPr>
        <p:spPr>
          <a:xfrm>
            <a:off x="4928600" y="229625"/>
            <a:ext cx="4151100" cy="408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accent5"/>
                </a:solidFill>
              </a:rPr>
              <a:t>Anmol Tripathi</a:t>
            </a:r>
            <a:endParaRPr b="1" sz="2800">
              <a:solidFill>
                <a:schemeClr val="accent5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lt1"/>
                </a:solidFill>
              </a:rPr>
              <a:t>B.tech, Electrical &amp;  Minors in Computer Engg., Nirma University,</a:t>
            </a:r>
            <a:br>
              <a:rPr lang="en">
                <a:solidFill>
                  <a:schemeClr val="lt1"/>
                </a:solidFill>
              </a:rPr>
            </a:br>
            <a:br>
              <a:rPr lang="en">
                <a:solidFill>
                  <a:schemeClr val="lt1"/>
                </a:solidFill>
              </a:rPr>
            </a:br>
            <a:r>
              <a:rPr lang="en">
                <a:solidFill>
                  <a:schemeClr val="lt1"/>
                </a:solidFill>
              </a:rPr>
              <a:t>Have worked with Siemens India on R&amp;D Project.</a:t>
            </a:r>
            <a:br>
              <a:rPr lang="en">
                <a:solidFill>
                  <a:schemeClr val="lt1"/>
                </a:solidFill>
              </a:rPr>
            </a:br>
            <a:br>
              <a:rPr lang="en">
                <a:solidFill>
                  <a:schemeClr val="lt1"/>
                </a:solidFill>
              </a:rPr>
            </a:br>
            <a:r>
              <a:rPr lang="en">
                <a:solidFill>
                  <a:schemeClr val="lt1"/>
                </a:solidFill>
              </a:rPr>
              <a:t>Machine Learning, Internet-of-Things, Deep Learning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81" name="Google Shape;81;p14"/>
          <p:cNvSpPr/>
          <p:nvPr/>
        </p:nvSpPr>
        <p:spPr>
          <a:xfrm>
            <a:off x="-38425" y="3697300"/>
            <a:ext cx="2850300" cy="1306800"/>
          </a:xfrm>
          <a:prstGeom prst="rect">
            <a:avLst/>
          </a:prstGeom>
          <a:solidFill>
            <a:srgbClr val="000000">
              <a:alpha val="769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4"/>
          <p:cNvSpPr txBox="1"/>
          <p:nvPr>
            <p:ph idx="4294967295" type="body"/>
          </p:nvPr>
        </p:nvSpPr>
        <p:spPr>
          <a:xfrm>
            <a:off x="81275" y="3322150"/>
            <a:ext cx="2730600" cy="205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accent5"/>
                </a:solidFill>
              </a:rPr>
              <a:t>Connect @</a:t>
            </a:r>
            <a:endParaRPr b="1" sz="2800">
              <a:solidFill>
                <a:schemeClr val="accent5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400">
                <a:solidFill>
                  <a:srgbClr val="FFFFFF"/>
                </a:solidFill>
              </a:rPr>
              <a:t>www.linkedin.com/in/at007</a:t>
            </a:r>
            <a:br>
              <a:rPr lang="en" sz="1400">
                <a:solidFill>
                  <a:schemeClr val="lt1"/>
                </a:solidFill>
              </a:rPr>
            </a:br>
            <a:r>
              <a:rPr lang="en" sz="1400">
                <a:solidFill>
                  <a:schemeClr val="lt1"/>
                </a:solidFill>
              </a:rPr>
              <a:t>www. github.com/anmol-tripathi</a:t>
            </a:r>
            <a:endParaRPr sz="14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5375" y="487000"/>
            <a:ext cx="5724525" cy="394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8188" y="650400"/>
            <a:ext cx="7667625" cy="3686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0925" y="782675"/>
            <a:ext cx="3948400" cy="3948400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34"/>
          <p:cNvSpPr txBox="1"/>
          <p:nvPr/>
        </p:nvSpPr>
        <p:spPr>
          <a:xfrm>
            <a:off x="1447350" y="251650"/>
            <a:ext cx="71433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Light Dependent Resistor</a:t>
            </a:r>
            <a:r>
              <a:rPr b="1" lang="en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 Sensor</a:t>
            </a:r>
            <a:endParaRPr b="1" sz="3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1250" y="152400"/>
            <a:ext cx="4838699" cy="4838699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35"/>
          <p:cNvSpPr txBox="1"/>
          <p:nvPr/>
        </p:nvSpPr>
        <p:spPr>
          <a:xfrm>
            <a:off x="3120350" y="251650"/>
            <a:ext cx="71433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IR</a:t>
            </a:r>
            <a:r>
              <a:rPr b="1" lang="en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 Sensor</a:t>
            </a:r>
            <a:endParaRPr b="1" sz="3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6"/>
          <p:cNvSpPr txBox="1"/>
          <p:nvPr/>
        </p:nvSpPr>
        <p:spPr>
          <a:xfrm>
            <a:off x="70025" y="1774150"/>
            <a:ext cx="9221100" cy="122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 u="sng">
                <a:solidFill>
                  <a:schemeClr val="hlink"/>
                </a:solidFill>
                <a:latin typeface="Raleway"/>
                <a:ea typeface="Raleway"/>
                <a:cs typeface="Raleway"/>
                <a:sym typeface="Raleway"/>
                <a:hlinkClick r:id="rId3"/>
              </a:rPr>
              <a:t>https://www.thegeekpub.com/wiki/list-of-arduino-sensors-and-modules/</a:t>
            </a:r>
            <a:endParaRPr b="1" sz="24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7"/>
          <p:cNvSpPr txBox="1"/>
          <p:nvPr>
            <p:ph type="title"/>
          </p:nvPr>
        </p:nvSpPr>
        <p:spPr>
          <a:xfrm>
            <a:off x="283100" y="712150"/>
            <a:ext cx="8631600" cy="38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Actuator</a:t>
            </a:r>
            <a:r>
              <a:rPr lang="en"/>
              <a:t>: </a:t>
            </a:r>
            <a:r>
              <a:rPr lang="en">
                <a:solidFill>
                  <a:schemeClr val="accent5"/>
                </a:solidFill>
              </a:rPr>
              <a:t>is a component of a machine that is responsible for moving and controlling a mechanism. </a:t>
            </a:r>
            <a:br>
              <a:rPr lang="en">
                <a:solidFill>
                  <a:schemeClr val="accent5"/>
                </a:solidFill>
              </a:rPr>
            </a:br>
            <a:r>
              <a:rPr lang="en">
                <a:solidFill>
                  <a:schemeClr val="accent5"/>
                </a:solidFill>
              </a:rPr>
              <a:t>Eg. a valve</a:t>
            </a:r>
            <a:endParaRPr>
              <a:solidFill>
                <a:schemeClr val="accent5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8"/>
          <p:cNvSpPr txBox="1"/>
          <p:nvPr>
            <p:ph type="title"/>
          </p:nvPr>
        </p:nvSpPr>
        <p:spPr>
          <a:xfrm>
            <a:off x="313199" y="260501"/>
            <a:ext cx="8517600" cy="415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Types of Actuators</a:t>
            </a:r>
            <a:br>
              <a:rPr lang="en">
                <a:solidFill>
                  <a:srgbClr val="FFFFFF"/>
                </a:solidFill>
              </a:rPr>
            </a:b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Hydraulic</a:t>
            </a:r>
            <a:br>
              <a:rPr lang="en">
                <a:solidFill>
                  <a:srgbClr val="FFFFFF"/>
                </a:solidFill>
              </a:rPr>
            </a:br>
            <a:r>
              <a:rPr lang="en">
                <a:solidFill>
                  <a:srgbClr val="FFFFFF"/>
                </a:solidFill>
              </a:rPr>
              <a:t>Pneumatic</a:t>
            </a:r>
            <a:br>
              <a:rPr lang="en">
                <a:solidFill>
                  <a:srgbClr val="FFFFFF"/>
                </a:solidFill>
              </a:rPr>
            </a:br>
            <a:r>
              <a:rPr lang="en">
                <a:solidFill>
                  <a:srgbClr val="FFFFFF"/>
                </a:solidFill>
              </a:rPr>
              <a:t>Electric </a:t>
            </a:r>
            <a:br>
              <a:rPr lang="en">
                <a:solidFill>
                  <a:srgbClr val="FFFFFF"/>
                </a:solidFill>
              </a:rPr>
            </a:br>
            <a:r>
              <a:rPr lang="en">
                <a:solidFill>
                  <a:srgbClr val="FFFFFF"/>
                </a:solidFill>
              </a:rPr>
              <a:t>Mechanical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9"/>
          <p:cNvSpPr txBox="1"/>
          <p:nvPr>
            <p:ph type="title"/>
          </p:nvPr>
        </p:nvSpPr>
        <p:spPr>
          <a:xfrm>
            <a:off x="313199" y="260501"/>
            <a:ext cx="8517600" cy="415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Types of Actuators</a:t>
            </a:r>
            <a:br>
              <a:rPr lang="en">
                <a:solidFill>
                  <a:srgbClr val="FFFFFF"/>
                </a:solidFill>
              </a:rPr>
            </a:b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Hydraulic</a:t>
            </a:r>
            <a:br>
              <a:rPr lang="en">
                <a:solidFill>
                  <a:srgbClr val="FFFFFF"/>
                </a:solidFill>
              </a:rPr>
            </a:br>
            <a:r>
              <a:rPr lang="en">
                <a:solidFill>
                  <a:srgbClr val="FFFFFF"/>
                </a:solidFill>
              </a:rPr>
              <a:t>Pneumatic</a:t>
            </a:r>
            <a:br>
              <a:rPr lang="en">
                <a:solidFill>
                  <a:srgbClr val="FFFFFF"/>
                </a:solidFill>
              </a:rPr>
            </a:br>
            <a:r>
              <a:rPr lang="en" u="sng">
                <a:solidFill>
                  <a:srgbClr val="FFFFFF"/>
                </a:solidFill>
              </a:rPr>
              <a:t>Electric</a:t>
            </a:r>
            <a:r>
              <a:rPr lang="en">
                <a:solidFill>
                  <a:srgbClr val="FFFFFF"/>
                </a:solidFill>
              </a:rPr>
              <a:t> </a:t>
            </a:r>
            <a:br>
              <a:rPr lang="en">
                <a:solidFill>
                  <a:srgbClr val="FFFFFF"/>
                </a:solidFill>
              </a:rPr>
            </a:br>
            <a:r>
              <a:rPr lang="en">
                <a:solidFill>
                  <a:srgbClr val="FFFFFF"/>
                </a:solidFill>
              </a:rPr>
              <a:t>Mechanical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975" y="393625"/>
            <a:ext cx="8848026" cy="4174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41"/>
          <p:cNvSpPr txBox="1"/>
          <p:nvPr>
            <p:ph type="title"/>
          </p:nvPr>
        </p:nvSpPr>
        <p:spPr>
          <a:xfrm>
            <a:off x="111650" y="-423700"/>
            <a:ext cx="6896400" cy="390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Types of Actuators</a:t>
            </a:r>
            <a:br>
              <a:rPr lang="en"/>
            </a:br>
            <a:br>
              <a:rPr lang="en"/>
            </a:br>
            <a:r>
              <a:rPr lang="en"/>
              <a:t>Motors</a:t>
            </a:r>
            <a:endParaRPr/>
          </a:p>
        </p:txBody>
      </p:sp>
      <p:pic>
        <p:nvPicPr>
          <p:cNvPr id="224" name="Google Shape;224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60100" y="1481150"/>
            <a:ext cx="3148000" cy="314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5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Sensors </a:t>
            </a:r>
            <a:br>
              <a:rPr lang="en"/>
            </a:br>
            <a:r>
              <a:rPr lang="en"/>
              <a:t>And</a:t>
            </a:r>
            <a:br>
              <a:rPr lang="en"/>
            </a:br>
            <a:r>
              <a:rPr lang="en"/>
              <a:t>Actuators</a:t>
            </a:r>
            <a:endParaRPr/>
          </a:p>
        </p:txBody>
      </p:sp>
      <p:sp>
        <p:nvSpPr>
          <p:cNvPr id="88" name="Google Shape;88;p15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42"/>
          <p:cNvSpPr txBox="1"/>
          <p:nvPr/>
        </p:nvSpPr>
        <p:spPr>
          <a:xfrm>
            <a:off x="3178450" y="547650"/>
            <a:ext cx="2222700" cy="11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Motors</a:t>
            </a:r>
            <a:endParaRPr/>
          </a:p>
        </p:txBody>
      </p:sp>
      <p:sp>
        <p:nvSpPr>
          <p:cNvPr id="230" name="Google Shape;230;p42"/>
          <p:cNvSpPr txBox="1"/>
          <p:nvPr/>
        </p:nvSpPr>
        <p:spPr>
          <a:xfrm>
            <a:off x="667825" y="2160400"/>
            <a:ext cx="3455700" cy="11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DC </a:t>
            </a:r>
            <a:r>
              <a:rPr b="1" lang="en" sz="4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Motors</a:t>
            </a:r>
            <a:endParaRPr/>
          </a:p>
        </p:txBody>
      </p:sp>
      <p:sp>
        <p:nvSpPr>
          <p:cNvPr id="231" name="Google Shape;231;p42"/>
          <p:cNvSpPr txBox="1"/>
          <p:nvPr/>
        </p:nvSpPr>
        <p:spPr>
          <a:xfrm>
            <a:off x="5126150" y="2280575"/>
            <a:ext cx="3455700" cy="11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A</a:t>
            </a:r>
            <a:r>
              <a:rPr b="1" lang="en" sz="4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C Motors</a:t>
            </a:r>
            <a:endParaRPr/>
          </a:p>
        </p:txBody>
      </p:sp>
      <p:sp>
        <p:nvSpPr>
          <p:cNvPr id="232" name="Google Shape;232;p42"/>
          <p:cNvSpPr txBox="1"/>
          <p:nvPr/>
        </p:nvSpPr>
        <p:spPr>
          <a:xfrm>
            <a:off x="560450" y="3122900"/>
            <a:ext cx="3455700" cy="11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Servo Motors, </a:t>
            </a:r>
            <a:br>
              <a:rPr b="1" lang="en" sz="2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</a:br>
            <a:r>
              <a:rPr b="1" lang="en" sz="2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Stepper motors</a:t>
            </a:r>
            <a:endParaRPr sz="2400"/>
          </a:p>
        </p:txBody>
      </p:sp>
      <p:cxnSp>
        <p:nvCxnSpPr>
          <p:cNvPr id="233" name="Google Shape;233;p42"/>
          <p:cNvCxnSpPr/>
          <p:nvPr/>
        </p:nvCxnSpPr>
        <p:spPr>
          <a:xfrm flipH="1">
            <a:off x="2759600" y="1417425"/>
            <a:ext cx="687300" cy="7947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4" name="Google Shape;234;p42"/>
          <p:cNvCxnSpPr/>
          <p:nvPr/>
        </p:nvCxnSpPr>
        <p:spPr>
          <a:xfrm>
            <a:off x="5057525" y="1435575"/>
            <a:ext cx="741000" cy="7872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5" name="Google Shape;235;p42"/>
          <p:cNvSpPr txBox="1"/>
          <p:nvPr/>
        </p:nvSpPr>
        <p:spPr>
          <a:xfrm>
            <a:off x="5015950" y="3236400"/>
            <a:ext cx="3455700" cy="11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Induction Motors</a:t>
            </a:r>
            <a:endParaRPr sz="24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43"/>
          <p:cNvSpPr txBox="1"/>
          <p:nvPr>
            <p:ph type="title"/>
          </p:nvPr>
        </p:nvSpPr>
        <p:spPr>
          <a:xfrm>
            <a:off x="283101" y="-758952"/>
            <a:ext cx="5107500" cy="321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DC vs AC</a:t>
            </a:r>
            <a:endParaRPr/>
          </a:p>
        </p:txBody>
      </p:sp>
      <p:pic>
        <p:nvPicPr>
          <p:cNvPr id="241" name="Google Shape;241;p43"/>
          <p:cNvPicPr preferRelativeResize="0"/>
          <p:nvPr/>
        </p:nvPicPr>
        <p:blipFill rotWithShape="1">
          <a:blip r:embed="rId3">
            <a:alphaModFix/>
          </a:blip>
          <a:srcRect b="14589" l="1743" r="2972" t="-411"/>
          <a:stretch/>
        </p:blipFill>
        <p:spPr>
          <a:xfrm>
            <a:off x="396100" y="1379250"/>
            <a:ext cx="8194300" cy="3291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44"/>
          <p:cNvSpPr txBox="1"/>
          <p:nvPr>
            <p:ph type="title"/>
          </p:nvPr>
        </p:nvSpPr>
        <p:spPr>
          <a:xfrm>
            <a:off x="143800" y="594025"/>
            <a:ext cx="90717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DC: in which electrons flow in one direction</a:t>
            </a:r>
            <a:br>
              <a:rPr lang="en"/>
            </a:br>
            <a:br>
              <a:rPr lang="en"/>
            </a:br>
            <a:r>
              <a:rPr lang="en"/>
              <a:t>AC: there is change in polarity and direction of electron flow in certain time period 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251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8088" y="953875"/>
            <a:ext cx="7847825" cy="313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Google Shape;256;p46"/>
          <p:cNvPicPr preferRelativeResize="0"/>
          <p:nvPr/>
        </p:nvPicPr>
        <p:blipFill rotWithShape="1">
          <a:blip r:embed="rId3">
            <a:alphaModFix/>
          </a:blip>
          <a:srcRect b="-6757" l="0" r="-5965" t="0"/>
          <a:stretch/>
        </p:blipFill>
        <p:spPr>
          <a:xfrm>
            <a:off x="1121800" y="154950"/>
            <a:ext cx="7411601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ece of duct tape sticking a note to the slide" id="257" name="Google Shape;257;p46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154828">
            <a:off x="3567125" y="139526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46"/>
          <p:cNvSpPr txBox="1"/>
          <p:nvPr/>
        </p:nvSpPr>
        <p:spPr>
          <a:xfrm>
            <a:off x="2886675" y="679622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QUIZ TIME</a:t>
            </a:r>
            <a:endParaRPr b="1" sz="3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59" name="Google Shape;259;p46"/>
          <p:cNvSpPr txBox="1"/>
          <p:nvPr>
            <p:ph idx="4294967295" type="body"/>
          </p:nvPr>
        </p:nvSpPr>
        <p:spPr>
          <a:xfrm>
            <a:off x="1190550" y="1400825"/>
            <a:ext cx="7143300" cy="33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533400" lvl="0" marL="457200" rtl="0" algn="l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4800"/>
              <a:buFont typeface="Raleway"/>
              <a:buChar char="➔"/>
            </a:pPr>
            <a:r>
              <a:rPr b="1" lang="en" sz="4800">
                <a:latin typeface="Raleway"/>
                <a:ea typeface="Raleway"/>
                <a:cs typeface="Raleway"/>
                <a:sym typeface="Raleway"/>
              </a:rPr>
              <a:t>Which of the given wave forms are AC and which are DC?</a:t>
            </a:r>
            <a:endParaRPr sz="48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Google Shape;264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350" y="76150"/>
            <a:ext cx="8212600" cy="506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Google Shape;26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772850" cy="474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5850" y="238000"/>
            <a:ext cx="8267075" cy="460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Google Shape;279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158125" cy="466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Google Shape;284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1350" y="-509000"/>
            <a:ext cx="8547200" cy="554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" y="561400"/>
            <a:ext cx="8991599" cy="41298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Google Shape;289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075" y="-213325"/>
            <a:ext cx="8091237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550" y="54475"/>
            <a:ext cx="8793475" cy="474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Google Shape;299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4350" y="59050"/>
            <a:ext cx="8991601" cy="46276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55"/>
          <p:cNvSpPr txBox="1"/>
          <p:nvPr>
            <p:ph type="ctrTitle"/>
          </p:nvPr>
        </p:nvSpPr>
        <p:spPr>
          <a:xfrm>
            <a:off x="2390275" y="9259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Microcontrollers</a:t>
            </a:r>
            <a:endParaRPr/>
          </a:p>
        </p:txBody>
      </p:sp>
      <p:sp>
        <p:nvSpPr>
          <p:cNvPr id="305" name="Google Shape;305;p55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6"/>
          <p:cNvSpPr txBox="1"/>
          <p:nvPr>
            <p:ph type="title"/>
          </p:nvPr>
        </p:nvSpPr>
        <p:spPr>
          <a:xfrm>
            <a:off x="283100" y="712150"/>
            <a:ext cx="8631600" cy="38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Microcontroller </a:t>
            </a:r>
            <a:r>
              <a:rPr lang="en"/>
              <a:t> </a:t>
            </a:r>
            <a:br>
              <a:rPr lang="en"/>
            </a:br>
            <a:r>
              <a:rPr lang="en"/>
              <a:t>vs </a:t>
            </a:r>
            <a:br>
              <a:rPr lang="en"/>
            </a:br>
            <a:r>
              <a:rPr lang="en">
                <a:solidFill>
                  <a:schemeClr val="accent5"/>
                </a:solidFill>
              </a:rPr>
              <a:t>Microprocessor</a:t>
            </a:r>
            <a:endParaRPr>
              <a:solidFill>
                <a:schemeClr val="accent5"/>
              </a:solidFill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" name="Google Shape;315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80900" y="1421000"/>
            <a:ext cx="3803699" cy="3329700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57"/>
          <p:cNvSpPr txBox="1"/>
          <p:nvPr>
            <p:ph type="title"/>
          </p:nvPr>
        </p:nvSpPr>
        <p:spPr>
          <a:xfrm>
            <a:off x="2245450" y="397850"/>
            <a:ext cx="5006100" cy="141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Microprocessor</a:t>
            </a:r>
            <a:endParaRPr>
              <a:solidFill>
                <a:schemeClr val="accent5"/>
              </a:solidFill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58"/>
          <p:cNvSpPr txBox="1"/>
          <p:nvPr>
            <p:ph type="title"/>
          </p:nvPr>
        </p:nvSpPr>
        <p:spPr>
          <a:xfrm>
            <a:off x="2245463" y="170200"/>
            <a:ext cx="5006100" cy="141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Microcontroller</a:t>
            </a:r>
            <a:endParaRPr>
              <a:solidFill>
                <a:schemeClr val="accent5"/>
              </a:solidFill>
            </a:endParaRPr>
          </a:p>
        </p:txBody>
      </p:sp>
      <p:pic>
        <p:nvPicPr>
          <p:cNvPr id="322" name="Google Shape;322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47413" y="1114050"/>
            <a:ext cx="3717877" cy="37178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59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8" name="Google Shape;328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5625" y="799398"/>
            <a:ext cx="3947726" cy="394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3" name="Google Shape;333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2925" y="152400"/>
            <a:ext cx="6385357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61"/>
          <p:cNvSpPr txBox="1"/>
          <p:nvPr>
            <p:ph type="title"/>
          </p:nvPr>
        </p:nvSpPr>
        <p:spPr>
          <a:xfrm>
            <a:off x="283100" y="745900"/>
            <a:ext cx="8680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9900"/>
                </a:solidFill>
              </a:rPr>
              <a:t>Random access memory (RAM)</a:t>
            </a:r>
            <a:r>
              <a:rPr lang="en" sz="3600">
                <a:solidFill>
                  <a:srgbClr val="FFFFFF"/>
                </a:solidFill>
              </a:rPr>
              <a:t> is a general-purpose memory which usually stores the user data in a program. RAM memory is volatile in the sense that it cannot retain data in the absence of power, i.e. data are lost after the removal of power.</a:t>
            </a:r>
            <a:endParaRPr sz="36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23975"/>
            <a:ext cx="9144000" cy="40955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62"/>
          <p:cNvSpPr txBox="1"/>
          <p:nvPr>
            <p:ph type="title"/>
          </p:nvPr>
        </p:nvSpPr>
        <p:spPr>
          <a:xfrm>
            <a:off x="283100" y="745900"/>
            <a:ext cx="8680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9900"/>
                </a:solidFill>
              </a:rPr>
              <a:t>Random access memory (RAM)</a:t>
            </a:r>
            <a:r>
              <a:rPr lang="en" sz="3600">
                <a:solidFill>
                  <a:srgbClr val="FFFFFF"/>
                </a:solidFill>
              </a:rPr>
              <a:t> is a general-purpose memory which usually stores the user data in a program. RAM memory is </a:t>
            </a:r>
            <a:r>
              <a:rPr lang="en" sz="3600">
                <a:solidFill>
                  <a:srgbClr val="FF9900"/>
                </a:solidFill>
              </a:rPr>
              <a:t>volatile</a:t>
            </a:r>
            <a:r>
              <a:rPr lang="en" sz="3600">
                <a:solidFill>
                  <a:srgbClr val="FFFFFF"/>
                </a:solidFill>
              </a:rPr>
              <a:t> in the sense that it cannot retain data in the absence of power, i.e. data are lost after the removal of power.</a:t>
            </a:r>
            <a:endParaRPr sz="36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" name="Google Shape;348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5650" y="-92075"/>
            <a:ext cx="5505425" cy="5505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64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54" name="Google Shape;354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8375" y="-22750"/>
            <a:ext cx="5226250" cy="522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65"/>
          <p:cNvSpPr txBox="1"/>
          <p:nvPr>
            <p:ph type="title"/>
          </p:nvPr>
        </p:nvSpPr>
        <p:spPr>
          <a:xfrm>
            <a:off x="334553" y="523566"/>
            <a:ext cx="6244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Types of RAM:</a:t>
            </a:r>
            <a:br>
              <a:rPr lang="en"/>
            </a:br>
            <a:r>
              <a:rPr lang="en"/>
              <a:t>SRAM</a:t>
            </a:r>
            <a:br>
              <a:rPr lang="en"/>
            </a:br>
            <a:r>
              <a:rPr lang="en"/>
              <a:t>DRAM</a:t>
            </a:r>
            <a:br>
              <a:rPr lang="en"/>
            </a:br>
            <a:r>
              <a:rPr lang="en"/>
              <a:t>SDR SDRAM</a:t>
            </a:r>
            <a:br>
              <a:rPr lang="en"/>
            </a:br>
            <a:r>
              <a:rPr lang="en"/>
              <a:t>DDR SDRAM</a:t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4" name="Google Shape;364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8350" y="317175"/>
            <a:ext cx="5159325" cy="4385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67"/>
          <p:cNvSpPr txBox="1"/>
          <p:nvPr>
            <p:ph type="title"/>
          </p:nvPr>
        </p:nvSpPr>
        <p:spPr>
          <a:xfrm>
            <a:off x="188825" y="377825"/>
            <a:ext cx="8631600" cy="38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Program Memory: </a:t>
            </a:r>
            <a:r>
              <a:rPr lang="en">
                <a:solidFill>
                  <a:srgbClr val="FFFFFF"/>
                </a:solidFill>
              </a:rPr>
              <a:t>Program memory (program space), is where the microcontroller sketch is stored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68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75" name="Google Shape;375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9147" y="100975"/>
            <a:ext cx="4541700" cy="4950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69"/>
          <p:cNvSpPr txBox="1"/>
          <p:nvPr>
            <p:ph type="title"/>
          </p:nvPr>
        </p:nvSpPr>
        <p:spPr>
          <a:xfrm>
            <a:off x="188825" y="377825"/>
            <a:ext cx="9180900" cy="422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ADC: Analog to Digital Converter </a:t>
            </a:r>
            <a:r>
              <a:rPr lang="en" sz="4200">
                <a:solidFill>
                  <a:srgbClr val="FFFFFF"/>
                </a:solidFill>
              </a:rPr>
              <a:t>is a system that converts an </a:t>
            </a:r>
            <a:r>
              <a:rPr lang="en" sz="4200">
                <a:solidFill>
                  <a:srgbClr val="FFFFFF"/>
                </a:solidFill>
                <a:uFill>
                  <a:noFill/>
                </a:uFill>
                <a:hlinkClick r:id="rId3"/>
              </a:rPr>
              <a:t>analog signal</a:t>
            </a:r>
            <a:r>
              <a:rPr lang="en" sz="4200">
                <a:solidFill>
                  <a:srgbClr val="FFFFFF"/>
                </a:solidFill>
              </a:rPr>
              <a:t>, such as a sound picked up by a </a:t>
            </a:r>
            <a:r>
              <a:rPr lang="en" sz="4200">
                <a:solidFill>
                  <a:srgbClr val="FFFFFF"/>
                </a:solidFill>
                <a:uFill>
                  <a:noFill/>
                </a:uFill>
                <a:hlinkClick r:id="rId4"/>
              </a:rPr>
              <a:t>microphone</a:t>
            </a:r>
            <a:r>
              <a:rPr lang="en" sz="4200">
                <a:solidFill>
                  <a:srgbClr val="FFFFFF"/>
                </a:solidFill>
              </a:rPr>
              <a:t> or light entering a </a:t>
            </a:r>
            <a:r>
              <a:rPr lang="en" sz="4200">
                <a:solidFill>
                  <a:srgbClr val="FFFFFF"/>
                </a:solidFill>
                <a:uFill>
                  <a:noFill/>
                </a:uFill>
                <a:hlinkClick r:id="rId5"/>
              </a:rPr>
              <a:t>digital camera</a:t>
            </a:r>
            <a:r>
              <a:rPr lang="en" sz="4200">
                <a:solidFill>
                  <a:srgbClr val="FFFFFF"/>
                </a:solidFill>
              </a:rPr>
              <a:t>, into a </a:t>
            </a:r>
            <a:r>
              <a:rPr lang="en" sz="4200">
                <a:solidFill>
                  <a:srgbClr val="FFFFFF"/>
                </a:solidFill>
                <a:uFill>
                  <a:noFill/>
                </a:uFill>
                <a:hlinkClick r:id="rId6"/>
              </a:rPr>
              <a:t>digital signal</a:t>
            </a:r>
            <a:r>
              <a:rPr lang="en" sz="4200">
                <a:solidFill>
                  <a:srgbClr val="FFFFFF"/>
                </a:solidFill>
              </a:rPr>
              <a:t>.</a:t>
            </a:r>
            <a:endParaRPr sz="42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70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6" name="Google Shape;386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450" y="246700"/>
            <a:ext cx="7138375" cy="451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71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92" name="Google Shape;392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748" y="469550"/>
            <a:ext cx="3958774" cy="3958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12925" y="646750"/>
            <a:ext cx="4762500" cy="3510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8"/>
          <p:cNvPicPr preferRelativeResize="0"/>
          <p:nvPr/>
        </p:nvPicPr>
        <p:blipFill rotWithShape="1">
          <a:blip r:embed="rId3">
            <a:alphaModFix/>
          </a:blip>
          <a:srcRect b="0" l="0" r="0" t="22462"/>
          <a:stretch/>
        </p:blipFill>
        <p:spPr>
          <a:xfrm>
            <a:off x="397235" y="384200"/>
            <a:ext cx="884499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72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p72"/>
          <p:cNvSpPr txBox="1"/>
          <p:nvPr>
            <p:ph type="title"/>
          </p:nvPr>
        </p:nvSpPr>
        <p:spPr>
          <a:xfrm>
            <a:off x="788900" y="857900"/>
            <a:ext cx="9180900" cy="422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Concept of Leveling</a:t>
            </a:r>
            <a:endParaRPr sz="42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73"/>
          <p:cNvSpPr txBox="1"/>
          <p:nvPr>
            <p:ph type="title"/>
          </p:nvPr>
        </p:nvSpPr>
        <p:spPr>
          <a:xfrm>
            <a:off x="188825" y="377825"/>
            <a:ext cx="8631600" cy="38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DAC: Digital to Analog Converter  </a:t>
            </a:r>
            <a:r>
              <a:rPr lang="en">
                <a:solidFill>
                  <a:srgbClr val="FFFFFF"/>
                </a:solidFill>
              </a:rPr>
              <a:t>is a system that converts a </a:t>
            </a:r>
            <a:r>
              <a:rPr lang="en">
                <a:solidFill>
                  <a:srgbClr val="FFFFFF"/>
                </a:solidFill>
                <a:uFill>
                  <a:noFill/>
                </a:uFill>
                <a:hlinkClick r:id="rId3"/>
              </a:rPr>
              <a:t>digital signal</a:t>
            </a:r>
            <a:r>
              <a:rPr lang="en">
                <a:solidFill>
                  <a:srgbClr val="FFFFFF"/>
                </a:solidFill>
              </a:rPr>
              <a:t> into an </a:t>
            </a:r>
            <a:r>
              <a:rPr lang="en">
                <a:solidFill>
                  <a:srgbClr val="FFFFFF"/>
                </a:solidFill>
                <a:uFill>
                  <a:noFill/>
                </a:uFill>
                <a:hlinkClick r:id="rId4"/>
              </a:rPr>
              <a:t>analog signal</a:t>
            </a:r>
            <a:r>
              <a:rPr lang="en">
                <a:solidFill>
                  <a:srgbClr val="FFFFFF"/>
                </a:solidFill>
              </a:rPr>
              <a:t>.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74"/>
          <p:cNvSpPr txBox="1"/>
          <p:nvPr>
            <p:ph type="title"/>
          </p:nvPr>
        </p:nvSpPr>
        <p:spPr>
          <a:xfrm>
            <a:off x="188825" y="377825"/>
            <a:ext cx="8631600" cy="38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GPIO </a:t>
            </a:r>
            <a:r>
              <a:rPr lang="en">
                <a:solidFill>
                  <a:srgbClr val="FFFFFF"/>
                </a:solidFill>
              </a:rPr>
              <a:t>A general-purpose input/output (GPIO) is an uncommitted digital signal pin on an integrated circuit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75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15" name="Google Shape;415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5395" y="0"/>
            <a:ext cx="775320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76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21" name="Google Shape;421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0100" y="251876"/>
            <a:ext cx="7455226" cy="466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77"/>
          <p:cNvSpPr txBox="1"/>
          <p:nvPr>
            <p:ph type="title"/>
          </p:nvPr>
        </p:nvSpPr>
        <p:spPr>
          <a:xfrm>
            <a:off x="283099" y="712150"/>
            <a:ext cx="75609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digitalWrite()</a:t>
            </a:r>
            <a:br>
              <a:rPr lang="en"/>
            </a:br>
            <a:r>
              <a:rPr lang="en"/>
              <a:t>digitalRead()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analogRead()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analogWrite()        {PWM}</a:t>
            </a:r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78"/>
          <p:cNvSpPr txBox="1"/>
          <p:nvPr>
            <p:ph type="title"/>
          </p:nvPr>
        </p:nvSpPr>
        <p:spPr>
          <a:xfrm>
            <a:off x="188825" y="377825"/>
            <a:ext cx="8631600" cy="38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Oscillator  </a:t>
            </a:r>
            <a:r>
              <a:rPr lang="en">
                <a:solidFill>
                  <a:srgbClr val="FFFFFF"/>
                </a:solidFill>
              </a:rPr>
              <a:t>is a circuit which produces a continuous, repeated, alternating waveform without any input.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79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37" name="Google Shape;437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436" y="0"/>
            <a:ext cx="856562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80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43" name="Google Shape;443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80025" y="269090"/>
            <a:ext cx="9144002" cy="37480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81"/>
          <p:cNvSpPr txBox="1"/>
          <p:nvPr>
            <p:ph type="title"/>
          </p:nvPr>
        </p:nvSpPr>
        <p:spPr>
          <a:xfrm>
            <a:off x="291674" y="523550"/>
            <a:ext cx="82209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FF9900"/>
                </a:solidFill>
              </a:rPr>
              <a:t>Developer :</a:t>
            </a:r>
            <a:r>
              <a:rPr lang="en" sz="2400">
                <a:solidFill>
                  <a:srgbClr val="FFFFFF"/>
                </a:solidFill>
              </a:rPr>
              <a:t> ESP8266 Opensource Community</a:t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FF9900"/>
                </a:solidFill>
              </a:rPr>
              <a:t>Type :</a:t>
            </a:r>
            <a:r>
              <a:rPr lang="en" sz="2400">
                <a:solidFill>
                  <a:srgbClr val="FFFFFF"/>
                </a:solidFill>
              </a:rPr>
              <a:t>  Single-board microcontroller</a:t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FF9900"/>
                </a:solidFill>
              </a:rPr>
              <a:t>Operating system : </a:t>
            </a:r>
            <a:r>
              <a:rPr lang="en" sz="2400">
                <a:solidFill>
                  <a:srgbClr val="FFFFFF"/>
                </a:solidFill>
              </a:rPr>
              <a:t>XTOS</a:t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FF9900"/>
                </a:solidFill>
              </a:rPr>
              <a:t>CPU :</a:t>
            </a:r>
            <a:r>
              <a:rPr lang="en" sz="2400">
                <a:solidFill>
                  <a:srgbClr val="FFFFFF"/>
                </a:solidFill>
              </a:rPr>
              <a:t> ESP8266</a:t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FF9900"/>
                </a:solidFill>
              </a:rPr>
              <a:t>Memory :</a:t>
            </a:r>
            <a:r>
              <a:rPr lang="en" sz="2400">
                <a:solidFill>
                  <a:srgbClr val="FFFFFF"/>
                </a:solidFill>
              </a:rPr>
              <a:t> 128kBytes</a:t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FF9900"/>
                </a:solidFill>
              </a:rPr>
              <a:t>Storage : </a:t>
            </a:r>
            <a:r>
              <a:rPr lang="en" sz="2400">
                <a:solidFill>
                  <a:srgbClr val="FFFFFF"/>
                </a:solidFill>
              </a:rPr>
              <a:t>4MBytes</a:t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FF9900"/>
                </a:solidFill>
              </a:rPr>
              <a:t>Power By :</a:t>
            </a:r>
            <a:r>
              <a:rPr lang="en" sz="2400">
                <a:solidFill>
                  <a:srgbClr val="FFFFFF"/>
                </a:solidFill>
              </a:rPr>
              <a:t> USB</a:t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FF9900"/>
                </a:solidFill>
              </a:rPr>
              <a:t>Power Voltage : </a:t>
            </a:r>
            <a:r>
              <a:rPr lang="en" sz="2400">
                <a:solidFill>
                  <a:srgbClr val="FFFFFF"/>
                </a:solidFill>
              </a:rPr>
              <a:t>3v ,5v (used with 3.3v Regulator which inbuilt on Board using Pin VIN)</a:t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FF9900"/>
                </a:solidFill>
              </a:rPr>
              <a:t>Code :</a:t>
            </a:r>
            <a:r>
              <a:rPr lang="en" sz="2400">
                <a:solidFill>
                  <a:srgbClr val="FFFFFF"/>
                </a:solidFill>
              </a:rPr>
              <a:t> Arduino Cpp</a:t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FF9900"/>
                </a:solidFill>
              </a:rPr>
              <a:t>IDE Used : </a:t>
            </a:r>
            <a:r>
              <a:rPr lang="en" sz="2400">
                <a:solidFill>
                  <a:srgbClr val="FFFFFF"/>
                </a:solidFill>
              </a:rPr>
              <a:t>Arduino IDE</a:t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9900"/>
                </a:solidFill>
              </a:rPr>
              <a:t>GPIO :</a:t>
            </a:r>
            <a:r>
              <a:rPr lang="en" sz="2400">
                <a:solidFill>
                  <a:srgbClr val="FFFFFF"/>
                </a:solidFill>
              </a:rPr>
              <a:t> 10</a:t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9"/>
          <p:cNvSpPr txBox="1"/>
          <p:nvPr>
            <p:ph type="title"/>
          </p:nvPr>
        </p:nvSpPr>
        <p:spPr>
          <a:xfrm>
            <a:off x="283100" y="712150"/>
            <a:ext cx="8631600" cy="38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Sensor: </a:t>
            </a:r>
            <a:r>
              <a:rPr lang="en">
                <a:solidFill>
                  <a:schemeClr val="accent5"/>
                </a:solidFill>
              </a:rPr>
              <a:t>any device which converts physical parameter into a signal which can be measured electrically</a:t>
            </a:r>
            <a:endParaRPr>
              <a:solidFill>
                <a:schemeClr val="accent5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0"/>
          <p:cNvSpPr txBox="1"/>
          <p:nvPr>
            <p:ph type="title"/>
          </p:nvPr>
        </p:nvSpPr>
        <p:spPr>
          <a:xfrm>
            <a:off x="283100" y="712150"/>
            <a:ext cx="8631600" cy="38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Sensor: </a:t>
            </a:r>
            <a:r>
              <a:rPr lang="en">
                <a:solidFill>
                  <a:schemeClr val="accent5"/>
                </a:solidFill>
              </a:rPr>
              <a:t>any device which converts </a:t>
            </a:r>
            <a:r>
              <a:rPr lang="en" u="sng">
                <a:solidFill>
                  <a:schemeClr val="accent5"/>
                </a:solidFill>
              </a:rPr>
              <a:t>physical parameter</a:t>
            </a:r>
            <a:r>
              <a:rPr lang="en">
                <a:solidFill>
                  <a:schemeClr val="accent5"/>
                </a:solidFill>
              </a:rPr>
              <a:t> into a signal which can be measured electrically</a:t>
            </a:r>
            <a:endParaRPr>
              <a:solidFill>
                <a:schemeClr val="accent5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1"/>
          <p:cNvSpPr txBox="1"/>
          <p:nvPr>
            <p:ph type="title"/>
          </p:nvPr>
        </p:nvSpPr>
        <p:spPr>
          <a:xfrm>
            <a:off x="283100" y="712150"/>
            <a:ext cx="8631600" cy="38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Physical Parameters?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Temperature</a:t>
            </a:r>
            <a:br>
              <a:rPr lang="en">
                <a:solidFill>
                  <a:schemeClr val="accent5"/>
                </a:solidFill>
              </a:rPr>
            </a:br>
            <a:r>
              <a:rPr lang="en">
                <a:solidFill>
                  <a:schemeClr val="accent5"/>
                </a:solidFill>
              </a:rPr>
              <a:t>Humidity</a:t>
            </a:r>
            <a:br>
              <a:rPr lang="en">
                <a:solidFill>
                  <a:schemeClr val="accent5"/>
                </a:solidFill>
              </a:rPr>
            </a:br>
            <a:r>
              <a:rPr lang="en">
                <a:solidFill>
                  <a:schemeClr val="accent5"/>
                </a:solidFill>
              </a:rPr>
              <a:t>Blood Pressure</a:t>
            </a:r>
            <a:br>
              <a:rPr lang="en">
                <a:solidFill>
                  <a:schemeClr val="accent5"/>
                </a:solidFill>
              </a:rPr>
            </a:br>
            <a:r>
              <a:rPr lang="en">
                <a:solidFill>
                  <a:schemeClr val="accent5"/>
                </a:solidFill>
              </a:rPr>
              <a:t>Speed </a:t>
            </a:r>
            <a:endParaRPr>
              <a:solidFill>
                <a:schemeClr val="accent5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